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5" r:id="rId6"/>
    <p:sldId id="294" r:id="rId7"/>
    <p:sldId id="297" r:id="rId8"/>
    <p:sldId id="296" r:id="rId9"/>
    <p:sldId id="301" r:id="rId10"/>
    <p:sldId id="298" r:id="rId11"/>
    <p:sldId id="299" r:id="rId12"/>
    <p:sldId id="300" r:id="rId13"/>
    <p:sldId id="302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8816" y="1433146"/>
            <a:ext cx="6057900" cy="22244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IL RUOLO DELLA MEDICINA LEGALE NEI CONTENZIOSI </a:t>
            </a:r>
            <a:b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</a:b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E L’IMPORTANZA DEL CONFRONTO TRA </a:t>
            </a:r>
            <a:b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</a:b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AVVOCATO E  MEDICO LEGALE</a:t>
            </a:r>
            <a:endParaRPr lang="it-IT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0022" y="5336349"/>
            <a:ext cx="6119447" cy="536913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Avv. Giovanni Pansini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34208"/>
            <a:ext cx="10058400" cy="603152"/>
          </a:xfrm>
        </p:spPr>
        <p:txBody>
          <a:bodyPr anchor="t">
            <a:normAutofit/>
          </a:bodyPr>
          <a:lstStyle/>
          <a:p>
            <a:r>
              <a:rPr lang="it-IT" sz="3200" dirty="0" smtClean="0"/>
              <a:t>CONCLUSIONI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7154" y="1732085"/>
            <a:ext cx="10307794" cy="4137007"/>
          </a:xfrm>
        </p:spPr>
        <p:txBody>
          <a:bodyPr/>
          <a:lstStyle/>
          <a:p>
            <a:pPr algn="just"/>
            <a:r>
              <a:rPr lang="it-IT" sz="2800" dirty="0" smtClean="0"/>
              <a:t>Il ruolo della medicina legale nei contenziosi è cruciale per offrire elementi tecnici affidabili che sostengano decisioni giuridiche giuste ed efficienti.</a:t>
            </a:r>
          </a:p>
          <a:p>
            <a:pPr algn="just"/>
            <a:r>
              <a:rPr lang="it-IT" sz="2800" dirty="0" smtClean="0"/>
              <a:t>Il confronto tra avvocato e medico legale è un elemento chiave per assicurare chiarezza, coerenza metodologica e qualità probatoria.</a:t>
            </a:r>
          </a:p>
          <a:p>
            <a:pPr algn="just"/>
            <a:r>
              <a:rPr lang="it-IT" sz="2800" dirty="0" smtClean="0"/>
              <a:t>Investire in una comunicazione efficace, in una definizione accurata dei quesiti e in una gestione etica delle informazioni migliora l’esito processuale e la fiducia nel sistema giuridico.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700" y="1178171"/>
            <a:ext cx="6049107" cy="211015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3600" dirty="0" smtClean="0"/>
              <a:t>Sono grato per </a:t>
            </a:r>
            <a:r>
              <a:rPr lang="it-IT" sz="3600" dirty="0" smtClean="0"/>
              <a:t>l'attenzione</a:t>
            </a:r>
            <a:r>
              <a:rPr lang="it-IT" sz="3600" dirty="0" smtClean="0"/>
              <a:t>. 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Grazie dell’invito agli organizzatori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4738"/>
            <a:ext cx="10058400" cy="752622"/>
          </a:xfrm>
        </p:spPr>
        <p:txBody>
          <a:bodyPr>
            <a:noAutofit/>
          </a:bodyPr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IL RUOLO DELLA MEDICINA LEGALE NEI CONTENZIOSI E L’IMPORTANZA DEL </a:t>
            </a:r>
            <a:br>
              <a:rPr lang="it-I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CONFRONTO TRA AVVOCATO E MEDICO LEGALE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60584" y="1723292"/>
            <a:ext cx="103493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La medicina legale rappresenta una branca scientifica al servizio della giustizia civile e penale, finalizzata a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fornire elementi tecnici, oggettivi e affidabili per l’elaborazione delle decisioni in contenziosi. È una disciplina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chiave quindi nel supporto scientifico al processo penale e civile.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Il Medico Legale, con funzioni di perito di ufficio o di parte, elabora valutazioni cliniche e medico-legali, par-</a:t>
            </a:r>
          </a:p>
          <a:p>
            <a:pPr>
              <a:lnSpc>
                <a:spcPct val="150000"/>
              </a:lnSpc>
            </a:pPr>
            <a:r>
              <a:rPr lang="it-IT" dirty="0" err="1" smtClean="0"/>
              <a:t>tecipa</a:t>
            </a:r>
            <a:r>
              <a:rPr lang="it-IT" dirty="0" smtClean="0"/>
              <a:t> ad autopsie e predispone elaborati (perizie) che vanno ad incidere sulle decisioni del giudice.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Il processo richiede una integrazione tra prove giuridiche e prove scientifiche e la valutazione medico-legale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contribuisce a chiarire circostanze, danni, responsabilità e nessi causali. L’efficacia del contenzioso dipende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non solo dalla competenza tecnica del perito ma, circostanza questa fondamentale, anche dalla capacità di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dialogo e sinergia tra l’avvocato e il medico legale e tra il medico legale e l’autorità giudicante.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03" y="852854"/>
            <a:ext cx="10058400" cy="4202722"/>
          </a:xfrm>
        </p:spPr>
        <p:txBody>
          <a:bodyPr anchor="t"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it-IT" sz="4000" dirty="0" smtClean="0"/>
              <a:t>RUOLO DELLA MEDICINA LEGALE </a:t>
            </a:r>
            <a:br>
              <a:rPr lang="it-IT" sz="4000" dirty="0" smtClean="0"/>
            </a:br>
            <a:r>
              <a:rPr lang="it-IT" sz="2200" b="0" dirty="0" smtClean="0"/>
              <a:t>Lo scopo della medicina legale e quindi del medico legale (che sia di Parte o di Ufficio) è quello di accertare fatti rilevanti (lesioni, stato di salute, capacità lavorativa, danni biologici e morali, responsabilità medica, stato di incapacità, chiarire circostanze per la attribuzione di responsabilità e nessi causali) offrendo una </a:t>
            </a:r>
            <a:r>
              <a:rPr lang="it-IT" sz="2200" dirty="0" smtClean="0"/>
              <a:t>valutazione altamente tecnica e imparziale</a:t>
            </a:r>
            <a:r>
              <a:rPr lang="it-IT" sz="2200" b="0" dirty="0" smtClean="0"/>
              <a:t> ma allo stesso tempo deve fungere da </a:t>
            </a:r>
            <a:r>
              <a:rPr lang="it-IT" sz="2200" i="1" dirty="0" smtClean="0"/>
              <a:t>trait d’</a:t>
            </a:r>
            <a:r>
              <a:rPr lang="it-IT" sz="2200" i="1" dirty="0" err="1" smtClean="0"/>
              <a:t>union</a:t>
            </a:r>
            <a:r>
              <a:rPr lang="it-IT" sz="2200" i="1" dirty="0" smtClean="0"/>
              <a:t> </a:t>
            </a:r>
            <a:r>
              <a:rPr lang="it-IT" sz="2200" dirty="0" smtClean="0"/>
              <a:t>tra la scienza e la giustizia</a:t>
            </a:r>
            <a:r>
              <a:rPr lang="it-IT" sz="2200" b="0" dirty="0" smtClean="0"/>
              <a:t>, cioè deve evitare tecnicismi tipici dello scientifico e spiegare i concetti chiave in modo comprensibile per tutte le parti ma soprattutto al giudicante che ha il ruolo della valutazione definitiva.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927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865" y="1099038"/>
            <a:ext cx="10058400" cy="4668716"/>
          </a:xfrm>
        </p:spPr>
        <p:txBody>
          <a:bodyPr anchor="t">
            <a:normAutofit/>
          </a:bodyPr>
          <a:lstStyle/>
          <a:p>
            <a:pPr lvl="0"/>
            <a:r>
              <a:rPr lang="it-IT" sz="3600" dirty="0" smtClean="0"/>
              <a:t>CONTESTI PRINCIPALI (Tipologie di contenzioso)</a:t>
            </a:r>
            <a:br>
              <a:rPr lang="it-IT" sz="3600" dirty="0" smtClean="0"/>
            </a:b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sz="1100" dirty="0" smtClean="0"/>
              <a:t/>
            </a:r>
            <a:br>
              <a:rPr lang="it-IT" sz="1100" dirty="0" smtClean="0"/>
            </a:br>
            <a:r>
              <a:rPr lang="it-IT" sz="2200" dirty="0" smtClean="0"/>
              <a:t>Civile</a:t>
            </a:r>
            <a:r>
              <a:rPr lang="it-IT" sz="2200" b="0" dirty="0" smtClean="0"/>
              <a:t>: lesioni personali, responsabilità civile, responsabilità professionale, danno biologico, danno morale, invalidità/inabilità, valutazione di danni in cause con le assicurazione.</a:t>
            </a:r>
            <a:br>
              <a:rPr lang="it-IT" sz="2200" b="0" dirty="0" smtClean="0"/>
            </a:br>
            <a:r>
              <a:rPr lang="it-IT" sz="2200" b="0" dirty="0" smtClean="0"/>
              <a:t/>
            </a:r>
            <a:br>
              <a:rPr lang="it-IT" sz="2200" b="0" dirty="0" smtClean="0"/>
            </a:br>
            <a:r>
              <a:rPr lang="it-IT" sz="2200" dirty="0" smtClean="0"/>
              <a:t>Penale</a:t>
            </a:r>
            <a:r>
              <a:rPr lang="it-IT" sz="2200" b="0" dirty="0" smtClean="0"/>
              <a:t>: stabilire eventuale nesso di causalità, danno alla persona, lesioni, danni da maltrattamenti, capacità di intendere e volere (</a:t>
            </a:r>
            <a:r>
              <a:rPr lang="it-IT" sz="2200" b="0" dirty="0" err="1" smtClean="0"/>
              <a:t>es</a:t>
            </a:r>
            <a:r>
              <a:rPr lang="it-IT" sz="2200" b="0" dirty="0" smtClean="0"/>
              <a:t>: stato psichico, imputabilità).</a:t>
            </a:r>
            <a:br>
              <a:rPr lang="it-IT" sz="2200" b="0" dirty="0" smtClean="0"/>
            </a:br>
            <a:r>
              <a:rPr lang="it-IT" sz="2200" b="0" dirty="0" smtClean="0"/>
              <a:t/>
            </a:r>
            <a:br>
              <a:rPr lang="it-IT" sz="2200" b="0" dirty="0" smtClean="0"/>
            </a:br>
            <a:r>
              <a:rPr lang="it-IT" sz="2200" dirty="0" smtClean="0"/>
              <a:t>Lavoro e previdenza</a:t>
            </a:r>
            <a:r>
              <a:rPr lang="it-IT" sz="2200" b="0" dirty="0" smtClean="0"/>
              <a:t>: infortuni sul lavoro, malattie professionali, tabelle di danno e valutazioni di incapienza lavorativa.</a:t>
            </a:r>
            <a:br>
              <a:rPr lang="it-IT" sz="2200" b="0" dirty="0" smtClean="0"/>
            </a:br>
            <a:r>
              <a:rPr lang="it-IT" sz="2200" b="0" dirty="0" smtClean="0"/>
              <a:t/>
            </a:r>
            <a:br>
              <a:rPr lang="it-IT" sz="2200" b="0" dirty="0" smtClean="0"/>
            </a:br>
            <a:r>
              <a:rPr lang="it-IT" sz="2200" dirty="0" smtClean="0"/>
              <a:t>Previdenza/Assicurativo</a:t>
            </a:r>
            <a:r>
              <a:rPr lang="it-IT" sz="2200" b="0" dirty="0" smtClean="0"/>
              <a:t>: quantificazione del danno assicurativo, danno emergente e lucro cessante, danno biologico e morale.</a:t>
            </a:r>
            <a:endParaRPr lang="it-IT" sz="2200" b="0" dirty="0"/>
          </a:p>
        </p:txBody>
      </p:sp>
    </p:spTree>
    <p:extLst>
      <p:ext uri="{BB962C8B-B14F-4D97-AF65-F5344CB8AC3E}">
        <p14:creationId xmlns:p14="http://schemas.microsoft.com/office/powerpoint/2010/main" xmlns="" val="892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011115"/>
            <a:ext cx="10058400" cy="708661"/>
          </a:xfrm>
        </p:spPr>
        <p:txBody>
          <a:bodyPr anchor="t">
            <a:normAutofit fontScale="90000"/>
          </a:bodyPr>
          <a:lstStyle/>
          <a:p>
            <a:r>
              <a:rPr lang="it-IT" dirty="0" smtClean="0"/>
              <a:t>METODOLOGIA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8964" y="1677377"/>
            <a:ext cx="10582728" cy="4125546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it-IT" b="1" dirty="0" smtClean="0"/>
              <a:t>Acquisizione e classificazione delle prove</a:t>
            </a:r>
            <a:r>
              <a:rPr lang="it-IT" dirty="0" smtClean="0"/>
              <a:t>: raccolta di reperti, rilievi, referti radiologici, esami diagnostici, cicatrici, ferite, condizioni di salute preesistenti, ulteriori dati necessari per l’indagine.</a:t>
            </a:r>
          </a:p>
          <a:p>
            <a:pPr lvl="0" algn="just">
              <a:buNone/>
            </a:pPr>
            <a:r>
              <a:rPr lang="it-IT" b="1" dirty="0" smtClean="0"/>
              <a:t>Valutazione tecnica</a:t>
            </a:r>
            <a:r>
              <a:rPr lang="it-IT" dirty="0" smtClean="0"/>
              <a:t>: stima del danno biologico, lesioni temporanee o permanenti, minorazioni, postumi invalidanti, nessi causali tra evento lesivo e stato di salute.</a:t>
            </a:r>
          </a:p>
          <a:p>
            <a:pPr lvl="0" algn="just">
              <a:buNone/>
            </a:pPr>
            <a:r>
              <a:rPr lang="it-IT" b="1" dirty="0" smtClean="0"/>
              <a:t>Nessi di causalità</a:t>
            </a:r>
            <a:r>
              <a:rPr lang="it-IT" dirty="0" smtClean="0"/>
              <a:t>: analisi tra azione/omissione e danno, con particolare attenzione a fattori concorrenti (età, </a:t>
            </a:r>
            <a:r>
              <a:rPr lang="it-IT" dirty="0" err="1" smtClean="0"/>
              <a:t>comorbilità</a:t>
            </a:r>
            <a:r>
              <a:rPr lang="it-IT" dirty="0" smtClean="0"/>
              <a:t>, condotte concorrenti) e valutazione dell’imputabilità.</a:t>
            </a:r>
          </a:p>
          <a:p>
            <a:pPr lvl="0" algn="just">
              <a:buNone/>
            </a:pPr>
            <a:r>
              <a:rPr lang="it-IT" b="1" dirty="0" smtClean="0"/>
              <a:t>Determinazione dell’impatto economico</a:t>
            </a:r>
            <a:r>
              <a:rPr lang="it-IT" dirty="0" smtClean="0"/>
              <a:t>: calcolo di danno patrimoniale, danno biologico, danno morale, perdita di utilità, spese mediche future, riabilitazione.</a:t>
            </a:r>
          </a:p>
          <a:p>
            <a:pPr lvl="0" algn="just">
              <a:buNone/>
            </a:pPr>
            <a:r>
              <a:rPr lang="it-IT" b="1" dirty="0" smtClean="0"/>
              <a:t>Verifica della congruità delle richieste risarcitorie</a:t>
            </a:r>
            <a:r>
              <a:rPr lang="it-IT" dirty="0" smtClean="0"/>
              <a:t>: verifica della ragionevolezza di pretese, congruenza tra lesioni riportate e trattamento proposto, appropriatezza delle tariffe e dei codici di danno.</a:t>
            </a:r>
          </a:p>
          <a:p>
            <a:pPr lvl="0" algn="just">
              <a:buNone/>
            </a:pPr>
            <a:r>
              <a:rPr lang="it-IT" b="1" dirty="0" smtClean="0"/>
              <a:t>Redazione della perizia</a:t>
            </a:r>
            <a:r>
              <a:rPr lang="it-IT" dirty="0" smtClean="0"/>
              <a:t>: predisposizione di una relazione chiara, strutturata, comprensibile anche per soggetti non esperti, con metodologia, dati, esami, conclusioni e limiti.</a:t>
            </a:r>
          </a:p>
          <a:p>
            <a:pPr lvl="0" algn="just">
              <a:buNone/>
            </a:pPr>
            <a:r>
              <a:rPr lang="it-IT" b="1" dirty="0" smtClean="0"/>
              <a:t>Contenuti etici e legali</a:t>
            </a:r>
            <a:r>
              <a:rPr lang="it-IT" dirty="0" smtClean="0"/>
              <a:t>: riservatezza, conflitti di interesse, imparzialità, completezza, scambio leale di informazioni con le parti.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037492"/>
            <a:ext cx="10058400" cy="699868"/>
          </a:xfrm>
        </p:spPr>
        <p:txBody>
          <a:bodyPr anchor="t">
            <a:normAutofit fontScale="90000"/>
          </a:bodyPr>
          <a:lstStyle/>
          <a:p>
            <a:pPr lvl="0"/>
            <a:r>
              <a:rPr lang="it-IT" dirty="0" smtClean="0"/>
              <a:t>FASI OPERATIVE TIPICHE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4546" y="1758463"/>
            <a:ext cx="10462846" cy="4110630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it-IT" b="1" dirty="0" smtClean="0"/>
              <a:t>Richiesta e mandato</a:t>
            </a:r>
            <a:r>
              <a:rPr lang="it-IT" dirty="0" smtClean="0"/>
              <a:t>: definizione dell’oggetto della perizia, termini, ambito temporale, eventuali questioni sospensive o interlocutori.</a:t>
            </a:r>
          </a:p>
          <a:p>
            <a:pPr lvl="0" algn="just">
              <a:buNone/>
            </a:pPr>
            <a:r>
              <a:rPr lang="it-IT" b="1" dirty="0" smtClean="0"/>
              <a:t>Accesso ai documenti</a:t>
            </a:r>
            <a:r>
              <a:rPr lang="it-IT" dirty="0" smtClean="0"/>
              <a:t>: consultazione di cartelle cliniche, referti, immagini diagnostiche, protocollo di esami, consenso informato, privacy e limitazioni di diffusione.</a:t>
            </a:r>
          </a:p>
          <a:p>
            <a:pPr lvl="0" algn="just">
              <a:buNone/>
            </a:pPr>
            <a:r>
              <a:rPr lang="it-IT" b="1" dirty="0" smtClean="0"/>
              <a:t>Esame tecnico</a:t>
            </a:r>
            <a:r>
              <a:rPr lang="it-IT" dirty="0" smtClean="0"/>
              <a:t>: visita medica, test diagnostici, valutazioni funzionali, revisione della documentazione medica, comparazione con letteratura e linee guida.</a:t>
            </a:r>
          </a:p>
          <a:p>
            <a:pPr lvl="0" algn="just">
              <a:buNone/>
            </a:pPr>
            <a:r>
              <a:rPr lang="it-IT" b="1" dirty="0" smtClean="0"/>
              <a:t>Elaborazione della perizia</a:t>
            </a:r>
            <a:r>
              <a:rPr lang="it-IT" dirty="0" smtClean="0"/>
              <a:t>: redazione della relazione, indicazione di metodologia, fonti, dati clinici, valutazioni di causalità, postumi, margini di incertezza, eventuali pronunciamenti di riserva.</a:t>
            </a:r>
          </a:p>
          <a:p>
            <a:pPr lvl="0" algn="just">
              <a:buNone/>
            </a:pPr>
            <a:r>
              <a:rPr lang="it-IT" b="1" dirty="0" smtClean="0"/>
              <a:t>Discussione e </a:t>
            </a:r>
            <a:r>
              <a:rPr lang="it-IT" b="1" dirty="0" err="1" smtClean="0"/>
              <a:t>in-loco</a:t>
            </a:r>
            <a:r>
              <a:rPr lang="it-IT" dirty="0" smtClean="0"/>
              <a:t>: eventuale confronto tra medico legale e avvocati, chiarimenti, richiesta di integrazioni o chiarimenti integrativi.</a:t>
            </a:r>
          </a:p>
          <a:p>
            <a:pPr lvl="0" algn="just">
              <a:buNone/>
            </a:pPr>
            <a:r>
              <a:rPr lang="it-IT" b="1" dirty="0" smtClean="0"/>
              <a:t>Confronto tra parti</a:t>
            </a:r>
            <a:r>
              <a:rPr lang="it-IT" dirty="0" smtClean="0"/>
              <a:t>: presentazione in udienza o in deposito, riprese di quesiti, eventuale perizia giurata, gestione di contraddizioni tra diverse perizie.</a:t>
            </a:r>
          </a:p>
          <a:p>
            <a:pPr lvl="0" algn="just">
              <a:buNone/>
            </a:pPr>
            <a:r>
              <a:rPr lang="it-IT" b="1" dirty="0" smtClean="0"/>
              <a:t>Aggiornamento</a:t>
            </a:r>
            <a:r>
              <a:rPr lang="it-IT" dirty="0" smtClean="0"/>
              <a:t>: eventuali sviluppi successivi (nuovi esami, richieste di integrazione, revisione in seguito a nuove evidenze).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8" y="1011115"/>
            <a:ext cx="11094722" cy="726245"/>
          </a:xfrm>
        </p:spPr>
        <p:txBody>
          <a:bodyPr anchor="t">
            <a:noAutofit/>
          </a:bodyPr>
          <a:lstStyle/>
          <a:p>
            <a:pPr lvl="0"/>
            <a:r>
              <a:rPr lang="it-IT" sz="3000" dirty="0" smtClean="0"/>
              <a:t>IMPORTANZA DEL CONFRONTO TRA AVVOCATO E MEDICO LEGALE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0171" y="1730133"/>
            <a:ext cx="10389298" cy="4046414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it-IT" b="1" dirty="0" smtClean="0"/>
              <a:t>Chiarezza della metodologia</a:t>
            </a:r>
            <a:r>
              <a:rPr lang="it-IT" dirty="0" smtClean="0"/>
              <a:t>: l’avvocato deve comprendere quali criteri scientifici sono stati utilizzati, quali dati sono stati considerati e quali limitazioni permangono, per interpretare correttamente la perizia in ambito giuridico, per poterla fare propria e eviscerarla nella difesa dei propri assistiti.</a:t>
            </a:r>
          </a:p>
          <a:p>
            <a:pPr lvl="0" algn="just">
              <a:buNone/>
            </a:pPr>
            <a:r>
              <a:rPr lang="it-IT" b="1" dirty="0" smtClean="0"/>
              <a:t>Coerenza tra domanda processuale e contenuto tecnico</a:t>
            </a:r>
            <a:r>
              <a:rPr lang="it-IT" dirty="0" smtClean="0"/>
              <a:t>: dall’inizio, l’avvocato deve definire </a:t>
            </a:r>
            <a:r>
              <a:rPr lang="it-IT" b="1" dirty="0" smtClean="0"/>
              <a:t>quesiti chiari</a:t>
            </a:r>
            <a:r>
              <a:rPr lang="it-IT" dirty="0" smtClean="0"/>
              <a:t> </a:t>
            </a:r>
            <a:r>
              <a:rPr lang="it-IT" b="1" dirty="0" smtClean="0"/>
              <a:t>che guidino la perizia </a:t>
            </a:r>
            <a:r>
              <a:rPr lang="it-IT" dirty="0" smtClean="0"/>
              <a:t>per rispondere a esigenze probatorie precise (es. nesso causale, danno biologico, danno morale, invalidità tem-poranea).</a:t>
            </a:r>
          </a:p>
          <a:p>
            <a:pPr lvl="0" algn="just">
              <a:buNone/>
            </a:pPr>
            <a:r>
              <a:rPr lang="it-IT" b="1" dirty="0" smtClean="0"/>
              <a:t>Riduzione di ambiguità e contenziosi</a:t>
            </a:r>
            <a:r>
              <a:rPr lang="it-IT" dirty="0" smtClean="0"/>
              <a:t>: un </a:t>
            </a:r>
            <a:r>
              <a:rPr lang="it-IT" u="sng" dirty="0" smtClean="0"/>
              <a:t>confronto preventivo</a:t>
            </a:r>
            <a:r>
              <a:rPr lang="it-IT" dirty="0" smtClean="0"/>
              <a:t> evita interpretazioni divergenti tra parti e facilita la formu-lazione di conclusioni utilizzabili in dibattimento.</a:t>
            </a:r>
          </a:p>
          <a:p>
            <a:pPr lvl="0" algn="just">
              <a:buNone/>
            </a:pPr>
            <a:r>
              <a:rPr lang="it-IT" b="1" dirty="0" smtClean="0"/>
              <a:t>Preparazione delle criticità</a:t>
            </a:r>
            <a:r>
              <a:rPr lang="it-IT" dirty="0" smtClean="0"/>
              <a:t>: l’avvocato, </a:t>
            </a:r>
            <a:r>
              <a:rPr lang="it-IT" u="sng" dirty="0" smtClean="0"/>
              <a:t>grazie al confronto</a:t>
            </a:r>
            <a:r>
              <a:rPr lang="it-IT" dirty="0" smtClean="0"/>
              <a:t>, può </a:t>
            </a:r>
            <a:r>
              <a:rPr lang="it-IT" b="1" dirty="0" smtClean="0"/>
              <a:t>mettere in evidenza eventuali lacune o limiti </a:t>
            </a:r>
            <a:r>
              <a:rPr lang="it-IT" dirty="0" smtClean="0"/>
              <a:t>metodologici e chiedere chiarimenti o ulteriori accertamenti.</a:t>
            </a:r>
          </a:p>
          <a:p>
            <a:pPr lvl="0" algn="just">
              <a:buNone/>
            </a:pPr>
            <a:r>
              <a:rPr lang="it-IT" b="1" dirty="0" smtClean="0"/>
              <a:t>Gestione dell’impatto processuale</a:t>
            </a:r>
            <a:r>
              <a:rPr lang="it-IT" dirty="0" smtClean="0"/>
              <a:t>: una </a:t>
            </a:r>
            <a:r>
              <a:rPr lang="it-IT" b="1" dirty="0" smtClean="0"/>
              <a:t>relazione chiara, logica e non ambigua aumenta la comprensibilità della prova</a:t>
            </a:r>
            <a:r>
              <a:rPr lang="it-IT" dirty="0" smtClean="0"/>
              <a:t>, migliora la credibilità del medico legale e facilita la valutazione del giudice.</a:t>
            </a:r>
          </a:p>
          <a:p>
            <a:pPr lvl="0" algn="just">
              <a:buNone/>
            </a:pPr>
            <a:r>
              <a:rPr lang="it-IT" b="1" dirty="0" smtClean="0"/>
              <a:t>Etica e Trasparenza</a:t>
            </a:r>
            <a:r>
              <a:rPr lang="it-IT" dirty="0" smtClean="0"/>
              <a:t>: la cooperazione tra avvocato e medico legale promuove trasparenza, </a:t>
            </a:r>
            <a:r>
              <a:rPr lang="it-IT" b="1" dirty="0" smtClean="0"/>
              <a:t>evita conflitti di interesse e tutela i diritti delle parti</a:t>
            </a:r>
            <a:r>
              <a:rPr lang="it-IT" dirty="0" smtClean="0"/>
              <a:t>, compreso il dovere di non fuorviare con interpretazioni improprie.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081454"/>
            <a:ext cx="10058400" cy="655905"/>
          </a:xfrm>
        </p:spPr>
        <p:txBody>
          <a:bodyPr anchor="t">
            <a:normAutofit fontScale="90000"/>
          </a:bodyPr>
          <a:lstStyle/>
          <a:p>
            <a:pPr lvl="0"/>
            <a:r>
              <a:rPr lang="it-IT" sz="3600" dirty="0" smtClean="0"/>
              <a:t>ASPETTI PRATICI E RACCOMANDAZIONI OPERATIVE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6209" y="1758461"/>
            <a:ext cx="10494806" cy="3982915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it-IT" b="1" dirty="0" smtClean="0"/>
              <a:t>Preparazione congiunta di linee guida per la perizia</a:t>
            </a:r>
            <a:r>
              <a:rPr lang="it-IT" dirty="0" smtClean="0"/>
              <a:t>: definire obiettivi, quesiti, ambito temporale, fonti, criteri di valutazione e ordine di priorità.</a:t>
            </a:r>
          </a:p>
          <a:p>
            <a:pPr lvl="0" algn="just">
              <a:buNone/>
            </a:pPr>
            <a:r>
              <a:rPr lang="it-IT" b="1" dirty="0" smtClean="0"/>
              <a:t>Check-list di documentazione</a:t>
            </a:r>
            <a:r>
              <a:rPr lang="it-IT" dirty="0" smtClean="0"/>
              <a:t>: elencare cosa è necessario fornire dal medico legale e cosa dall’avvocato, con scadenze chiare.</a:t>
            </a:r>
          </a:p>
          <a:p>
            <a:pPr lvl="0" algn="just">
              <a:buNone/>
            </a:pPr>
            <a:r>
              <a:rPr lang="it-IT" b="1" dirty="0" smtClean="0"/>
              <a:t>Incontri di allineamento</a:t>
            </a:r>
            <a:r>
              <a:rPr lang="it-IT" dirty="0" smtClean="0"/>
              <a:t>: riunioni preliminari per concordare i quesiti, le aspettative e le possibili criticità.</a:t>
            </a:r>
          </a:p>
          <a:p>
            <a:pPr lvl="0" algn="just">
              <a:buNone/>
            </a:pPr>
            <a:r>
              <a:rPr lang="it-IT" b="1" dirty="0" smtClean="0"/>
              <a:t>Sessioni di chiarimento in udienza</a:t>
            </a:r>
            <a:r>
              <a:rPr lang="it-IT" dirty="0" smtClean="0"/>
              <a:t>: se possibile, consentire al medico legale di </a:t>
            </a:r>
            <a:r>
              <a:rPr lang="it-IT" b="1" dirty="0" smtClean="0"/>
              <a:t>spiegare al Giudice e alle parti il contenuto della perizia</a:t>
            </a:r>
            <a:r>
              <a:rPr lang="it-IT" b="1" u="sng" dirty="0" smtClean="0"/>
              <a:t> in modo semplice e facilmente accessibile</a:t>
            </a:r>
            <a:r>
              <a:rPr lang="it-IT" b="1" dirty="0" smtClean="0"/>
              <a:t>.</a:t>
            </a:r>
            <a:endParaRPr lang="it-IT" dirty="0" smtClean="0"/>
          </a:p>
          <a:p>
            <a:pPr lvl="0" algn="just">
              <a:buNone/>
            </a:pPr>
            <a:r>
              <a:rPr lang="it-IT" b="1" dirty="0" smtClean="0"/>
              <a:t>Aggiornamenti intermedi</a:t>
            </a:r>
            <a:r>
              <a:rPr lang="it-IT" dirty="0" smtClean="0"/>
              <a:t>: se emergono nuove evidenze, chiedere tempestivamente eventuali integrazioni o revisioni, mantenendo una tracciabilità delle modifiche, per la credibilità processuale ed per evitare imprevisti durante il contenzioso.</a:t>
            </a:r>
          </a:p>
          <a:p>
            <a:pPr lvl="0" algn="just">
              <a:buNone/>
            </a:pPr>
            <a:r>
              <a:rPr lang="it-IT" b="1" dirty="0" smtClean="0"/>
              <a:t>Formazione incrociata</a:t>
            </a:r>
            <a:r>
              <a:rPr lang="it-IT" dirty="0" smtClean="0"/>
              <a:t>: favorire </a:t>
            </a:r>
            <a:r>
              <a:rPr lang="it-IT" b="1" dirty="0" smtClean="0"/>
              <a:t>una comprensione semplice dei principi medico-legali per l’avvocato e di elementi giuridici di base per il medico legale</a:t>
            </a:r>
            <a:r>
              <a:rPr lang="it-IT" dirty="0" smtClean="0"/>
              <a:t>, per migliorare il dialogo.</a:t>
            </a:r>
          </a:p>
          <a:p>
            <a:pPr lvl="0" algn="just">
              <a:buNone/>
            </a:pPr>
            <a:r>
              <a:rPr lang="it-IT" b="1" dirty="0" smtClean="0"/>
              <a:t>Qualità della documentazione</a:t>
            </a:r>
            <a:r>
              <a:rPr lang="it-IT" dirty="0" smtClean="0"/>
              <a:t>: registrare le modalità di analisi, le fonti utilizzate, i limiti accettati e le criticità riconosciute, per aumentare la credibilità processuale.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07830"/>
            <a:ext cx="10058400" cy="518747"/>
          </a:xfrm>
        </p:spPr>
        <p:txBody>
          <a:bodyPr anchor="t">
            <a:normAutofit fontScale="90000"/>
          </a:bodyPr>
          <a:lstStyle/>
          <a:p>
            <a:pPr lvl="0"/>
            <a:r>
              <a:rPr lang="it-IT" sz="3200" dirty="0" smtClean="0"/>
              <a:t>ESEMPI </a:t>
            </a:r>
            <a:r>
              <a:rPr lang="it-IT" sz="3200" dirty="0" err="1" smtClean="0"/>
              <a:t>DI</a:t>
            </a:r>
            <a:r>
              <a:rPr lang="it-IT" sz="3200" dirty="0" smtClean="0"/>
              <a:t> CASI COMUNI </a:t>
            </a:r>
            <a:r>
              <a:rPr lang="it-IT" sz="3200" b="0" dirty="0" smtClean="0"/>
              <a:t>(Orientativi e non esaustivi)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0171" y="1694962"/>
            <a:ext cx="10058400" cy="3760891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it-IT" b="1" dirty="0" smtClean="0"/>
              <a:t>Danno biologico per infortunio sul lavoro</a:t>
            </a:r>
            <a:r>
              <a:rPr lang="it-IT" dirty="0" smtClean="0"/>
              <a:t>: valutazione dell’impatto funzionale e della prognosi; verifica del nesso causale tra evento lavorativo e danno.</a:t>
            </a:r>
          </a:p>
          <a:p>
            <a:pPr lvl="0" algn="just">
              <a:buNone/>
            </a:pPr>
            <a:r>
              <a:rPr lang="it-IT" b="1" dirty="0" smtClean="0"/>
              <a:t>Responsabilità sanitaria</a:t>
            </a:r>
            <a:r>
              <a:rPr lang="it-IT" dirty="0" smtClean="0"/>
              <a:t>: definizione della relazione medico-legale tra prestazione e danno, ricostruzione del percorso diagnostico-terapeutico, eventuali errori o omissioni.</a:t>
            </a:r>
          </a:p>
          <a:p>
            <a:pPr lvl="0" algn="just">
              <a:buNone/>
            </a:pPr>
            <a:r>
              <a:rPr lang="it-IT" b="1" dirty="0" smtClean="0"/>
              <a:t>Incidenti automobilistici</a:t>
            </a:r>
            <a:r>
              <a:rPr lang="it-IT" dirty="0" smtClean="0"/>
              <a:t>: stima delle lesioni, tempi di guarigione, invalidità, eventuale contributo di altri fattori (preesistenti, comportamento stradale).</a:t>
            </a:r>
          </a:p>
          <a:p>
            <a:pPr lvl="0" algn="just">
              <a:buNone/>
            </a:pPr>
            <a:r>
              <a:rPr lang="it-IT" b="1" dirty="0" smtClean="0"/>
              <a:t>Contenzioso di responsabilità civile per danni morali</a:t>
            </a:r>
            <a:r>
              <a:rPr lang="it-IT" dirty="0" smtClean="0"/>
              <a:t>: distinguere tra danni morali, biologici e patrimoniali, e valutare l’impatto psicologico e sociale.</a:t>
            </a:r>
          </a:p>
          <a:p>
            <a:pPr lvl="0" algn="just">
              <a:buNone/>
            </a:pPr>
            <a:r>
              <a:rPr lang="it-IT" b="1" dirty="0" smtClean="0"/>
              <a:t>Procedimenti di separazione/divorzio con questioni di affidamento e sostenibilità economica</a:t>
            </a:r>
            <a:r>
              <a:rPr lang="it-IT" dirty="0" smtClean="0"/>
              <a:t>: valutazioni mediche su perdita di reddito, disabilità o necessità di assistenza.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2152</TotalTime>
  <Words>1158</Words>
  <Application>Microsoft Office PowerPoint</Application>
  <PresentationFormat>Personalizzato</PresentationFormat>
  <Paragraphs>56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RetrospectVTI</vt:lpstr>
      <vt:lpstr>IL RUOLO DELLA MEDICINA LEGALE NEI CONTENZIOSI  E L’IMPORTANZA DEL CONFRONTO TRA  AVVOCATO E  MEDICO LEGALE</vt:lpstr>
      <vt:lpstr>IL RUOLO DELLA MEDICINA LEGALE NEI CONTENZIOSI E L’IMPORTANZA DEL  CONFRONTO TRA AVVOCATO E MEDICO LEGALE</vt:lpstr>
      <vt:lpstr>RUOLO DELLA MEDICINA LEGALE  Lo scopo della medicina legale e quindi del medico legale (che sia di Parte o di Ufficio) è quello di accertare fatti rilevanti (lesioni, stato di salute, capacità lavorativa, danni biologici e morali, responsabilità medica, stato di incapacità, chiarire circostanze per la attribuzione di responsabilità e nessi causali) offrendo una valutazione altamente tecnica e imparziale ma allo stesso tempo deve fungere da trait d’union tra la scienza e la giustizia, cioè deve evitare tecnicismi tipici dello scientifico e spiegare i concetti chiave in modo comprensibile per tutte le parti ma soprattutto al giudicante che ha il ruolo della valutazione definitiva. </vt:lpstr>
      <vt:lpstr>CONTESTI PRINCIPALI (Tipologie di contenzioso)   Civile: lesioni personali, responsabilità civile, responsabilità professionale, danno biologico, danno morale, invalidità/inabilità, valutazione di danni in cause con le assicurazione.  Penale: stabilire eventuale nesso di causalità, danno alla persona, lesioni, danni da maltrattamenti, capacità di intendere e volere (es: stato psichico, imputabilità).  Lavoro e previdenza: infortuni sul lavoro, malattie professionali, tabelle di danno e valutazioni di incapienza lavorativa.  Previdenza/Assicurativo: quantificazione del danno assicurativo, danno emergente e lucro cessante, danno biologico e morale.</vt:lpstr>
      <vt:lpstr>METODOLOGIA</vt:lpstr>
      <vt:lpstr>FASI OPERATIVE TIPICHE  </vt:lpstr>
      <vt:lpstr>IMPORTANZA DEL CONFRONTO TRA AVVOCATO E MEDICO LEGALE</vt:lpstr>
      <vt:lpstr>ASPETTI PRATICI E RACCOMANDAZIONI OPERATIVE </vt:lpstr>
      <vt:lpstr>ESEMPI DI CASI COMUNI (Orientativi e non esaustivi) </vt:lpstr>
      <vt:lpstr>CONCLUSIONI</vt:lpstr>
      <vt:lpstr>Sono grato per l'attenzione.   Grazie dell’invito agli organizzatori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pc</cp:lastModifiedBy>
  <cp:revision>209</cp:revision>
  <dcterms:created xsi:type="dcterms:W3CDTF">2022-02-27T17:36:31Z</dcterms:created>
  <dcterms:modified xsi:type="dcterms:W3CDTF">2025-10-26T21:09:59Z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